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36"/>
  </p:notesMasterIdLst>
  <p:sldIdLst>
    <p:sldId id="260" r:id="rId3"/>
    <p:sldId id="360" r:id="rId4"/>
    <p:sldId id="284" r:id="rId5"/>
    <p:sldId id="295" r:id="rId6"/>
    <p:sldId id="270" r:id="rId7"/>
    <p:sldId id="332" r:id="rId8"/>
    <p:sldId id="281" r:id="rId9"/>
    <p:sldId id="356" r:id="rId10"/>
    <p:sldId id="334" r:id="rId11"/>
    <p:sldId id="335" r:id="rId12"/>
    <p:sldId id="338" r:id="rId13"/>
    <p:sldId id="339" r:id="rId14"/>
    <p:sldId id="343" r:id="rId15"/>
    <p:sldId id="345" r:id="rId16"/>
    <p:sldId id="346" r:id="rId17"/>
    <p:sldId id="368" r:id="rId18"/>
    <p:sldId id="371" r:id="rId19"/>
    <p:sldId id="372" r:id="rId20"/>
    <p:sldId id="288" r:id="rId21"/>
    <p:sldId id="375" r:id="rId22"/>
    <p:sldId id="353" r:id="rId23"/>
    <p:sldId id="357" r:id="rId24"/>
    <p:sldId id="355" r:id="rId25"/>
    <p:sldId id="373" r:id="rId26"/>
    <p:sldId id="376" r:id="rId27"/>
    <p:sldId id="289" r:id="rId28"/>
    <p:sldId id="362" r:id="rId29"/>
    <p:sldId id="365" r:id="rId30"/>
    <p:sldId id="286" r:id="rId31"/>
    <p:sldId id="296" r:id="rId32"/>
    <p:sldId id="366" r:id="rId33"/>
    <p:sldId id="364" r:id="rId34"/>
    <p:sldId id="36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3" autoAdjust="0"/>
    <p:restoredTop sz="94713"/>
  </p:normalViewPr>
  <p:slideViewPr>
    <p:cSldViewPr snapToGrid="0">
      <p:cViewPr varScale="1">
        <p:scale>
          <a:sx n="108" d="100"/>
          <a:sy n="108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-28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this factorizes so we are left with the high-momentum dependence out in front here (point) and the rest is at low momentum (well reproduced by MF).</a:t>
            </a:r>
          </a:p>
          <a:p>
            <a:r>
              <a:rPr lang="en-US" dirty="0"/>
              <a:t>Factorization from OPE.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textbox.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35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75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momentum dependence is fixed by 2-body and does not depend on the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03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takeaway is that the (read box).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16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SRC scaling factors determined by constant plateau in cross section ratios of </a:t>
            </a:r>
            <a:r>
              <a:rPr lang="en-US" dirty="0" err="1"/>
              <a:t>A/d</a:t>
            </a:r>
            <a:r>
              <a:rPr lang="en-US" dirty="0"/>
              <a:t> indicated by this red line for several nuclei.</a:t>
            </a:r>
          </a:p>
          <a:p>
            <a:r>
              <a:rPr lang="en-US" dirty="0"/>
              <a:t>We can produce SRC scale factors using momentum distributions at high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first bullet, define high RG resolution picture explaining cartoon in the process, and explain electron scattering diagram.</a:t>
            </a:r>
          </a:p>
          <a:p>
            <a:r>
              <a:rPr lang="en-US" dirty="0"/>
              <a:t>Mention GCF after first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87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Gives good agreement with experiment and LCA calculations from this reference (point) using two different EDFs.</a:t>
            </a:r>
          </a:p>
          <a:p>
            <a:r>
              <a:rPr lang="en-US" dirty="0"/>
              <a:t>a2 is extracted from inclusive cross section ratios of \</a:t>
            </a:r>
            <a:r>
              <a:rPr lang="en-US" dirty="0" err="1"/>
              <a:t>sigma^A</a:t>
            </a:r>
            <a:r>
              <a:rPr lang="en-US" dirty="0"/>
              <a:t> / \</a:t>
            </a:r>
            <a:r>
              <a:rPr lang="en-US" dirty="0" err="1"/>
              <a:t>sigma^d</a:t>
            </a:r>
            <a:r>
              <a:rPr lang="en-US" dirty="0"/>
              <a:t> which plateau at high Bjorken 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The takeaway is at high RG resolution, the tensor force… (fast!)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first two bullets.</a:t>
            </a:r>
          </a:p>
          <a:p>
            <a:r>
              <a:rPr lang="en-US" dirty="0"/>
              <a:t>So if we calculate the ratio of the momentum distributions for pp/np, we reproduce the general results where we see the </a:t>
            </a:r>
            <a:r>
              <a:rPr lang="en-US" dirty="0" err="1"/>
              <a:t>pn</a:t>
            </a:r>
            <a:r>
              <a:rPr lang="en-US" dirty="0"/>
              <a:t> dominance at 400 MeV and transition to the scalar limit.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71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future directions of this is to look at other exclusive knockout reactions.</a:t>
            </a:r>
          </a:p>
          <a:p>
            <a:r>
              <a:rPr lang="en-US" dirty="0"/>
              <a:t>Explain picture: here is a plot showing the ratio of experimental over theory cross sections as a function of \Delta S, which is defined in terms of nucleon separation energies.</a:t>
            </a:r>
          </a:p>
          <a:p>
            <a:r>
              <a:rPr lang="en-US" dirty="0"/>
              <a:t>We see the ratio is less than one and lowers as \Delta S increases.</a:t>
            </a:r>
          </a:p>
          <a:p>
            <a:r>
              <a:rPr lang="en-US" dirty="0"/>
              <a:t>The origin of this is not understood but could be stemming from the (second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872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Currently working on SRG-evolving spectroscopic factors for (</a:t>
            </a:r>
            <a:r>
              <a:rPr lang="en-US" dirty="0" err="1"/>
              <a:t>e,e’p</a:t>
            </a:r>
            <a:r>
              <a:rPr lang="en-US" dirty="0"/>
              <a:t>) reactions.</a:t>
            </a:r>
          </a:p>
          <a:p>
            <a:r>
              <a:rPr lang="en-US" dirty="0"/>
              <a:t>Note, SFs are scale/scheme dependent so using the RG is the correct way for analyzing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9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50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84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low RG resolution picture (read bullets), explain low RG resolution electron scattering.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03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Comparison of pictures: same experimental resolution, same observables, but different physical interpretation.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2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deuteron wave function in coordinate space as an example, unevolved significant SRC, use SRG to go to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question.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63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consider the matrix element -&gt; SRC physics goes to operator. We will apply the transformation up to two-body on momentum distribution operator.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78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 Here is the full result.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DE0BF-2E93-CA4C-878B-CB255A3DB51D}" type="datetime1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F5478-05E2-1E45-82C0-8161E733EB89}" type="datetime1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226D-B56F-784B-B119-9EA82372FB30}" type="datetime1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43DC9-B223-EB49-AFB2-241D8092D09A}" type="datetime1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832A-BEE0-814C-9F44-440FD12952C0}" type="datetime1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F14B-0ABA-9D44-9941-B0D63C110058}" type="datetime1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CFFD-AD04-1748-BECA-D89A8EBA7385}" type="datetime1">
              <a:rPr lang="en-US" smtClean="0"/>
              <a:t>10/12/21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F17DC-C55D-BB40-8326-F4687F1E16E9}" type="datetime1">
              <a:rPr lang="en-US" smtClean="0"/>
              <a:t>10/12/21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CD3A7-F822-CF43-B870-AED56496E4ED}" type="datetime1">
              <a:rPr lang="en-US" smtClean="0"/>
              <a:t>10/12/21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B5D9-D3B8-1E4C-BE8A-2FF0C1FFE9B5}" type="datetime1">
              <a:rPr lang="en-US" smtClean="0"/>
              <a:t>10/12/21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E2BB-82E7-E440-9AA7-04295B178DBC}" type="datetime1">
              <a:rPr lang="en-US" smtClean="0"/>
              <a:t>10/12/21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CE95E-6E59-2145-BD31-EADB231DF0D7}" type="datetime1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222A-A88B-C940-AAFD-CC9926CBBE3D}" type="datetime1">
              <a:rPr lang="en-US" smtClean="0"/>
              <a:t>10/12/21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5682-A6D3-FD4A-9D36-CB508CD43247}" type="datetime1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19A6-2480-2144-BB65-D74528228C89}" type="datetime1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0CCCA-23D9-5844-9DEB-71C4F8CBB277}" type="datetime1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0490F-2F14-D942-86CE-E890ED4FB850}" type="datetime1">
              <a:rPr lang="en-US" smtClean="0"/>
              <a:t>10/12/21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02BE-2221-F446-98AC-EB8A4818A2DA}" type="datetime1">
              <a:rPr lang="en-US" smtClean="0"/>
              <a:t>10/12/21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24A3-83E3-8749-8DD7-9254597E4794}" type="datetime1">
              <a:rPr lang="en-US" smtClean="0"/>
              <a:t>10/12/21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D95B-406D-5943-B3F2-A454A1FABD5E}" type="datetime1">
              <a:rPr lang="en-US" smtClean="0"/>
              <a:t>10/12/21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89FA-334C-1D47-AC2F-8F309DDC776A}" type="datetime1">
              <a:rPr lang="en-US" smtClean="0"/>
              <a:t>10/12/21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D7E2-9948-B647-A5F7-41C29FCDE67A}" type="datetime1">
              <a:rPr lang="en-US" smtClean="0"/>
              <a:t>10/12/21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0B083239-79BE-024A-9D7F-0CD580735679}" type="datetime1">
              <a:rPr lang="en-US" smtClean="0"/>
              <a:t>10/12/21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APS DNP 2021 Meeting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2D6772FA-9BA2-4F4A-8276-A5DFF9A60E5D}" type="datetime1">
              <a:rPr lang="en-US" smtClean="0"/>
              <a:t>10/12/21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APS DNP 2021 Meeting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9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9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9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32.emf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5821"/>
            <a:ext cx="8229600" cy="1790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renormalization group (RG)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1970341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APS DNP Meeting – Virtual Meeting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October 12, 2021</a:t>
            </a: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10000"/>
              </a:lnSpc>
            </a:pPr>
            <a:r>
              <a:rPr lang="en-US" sz="1800" i="1" dirty="0"/>
              <a:t>Phys. Rev. C </a:t>
            </a:r>
            <a:r>
              <a:rPr lang="en-US" sz="1800" b="1" i="1" dirty="0"/>
              <a:t>104</a:t>
            </a:r>
            <a:r>
              <a:rPr lang="en-US" sz="1800" i="1" dirty="0"/>
              <a:t>, 034311 (2021)</a:t>
            </a:r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2-body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1181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2-body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1181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8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1FC5F-9B1F-4230-9047-E48CEEC3330B}"/>
              </a:ext>
            </a:extLst>
          </p:cNvPr>
          <p:cNvCxnSpPr/>
          <p:nvPr/>
        </p:nvCxnSpPr>
        <p:spPr>
          <a:xfrm>
            <a:off x="8753383" y="3676837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2-body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solidFill>
                    <a:schemeClr val="bg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1181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8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1FC5F-9B1F-4230-9047-E48CEEC3330B}"/>
              </a:ext>
            </a:extLst>
          </p:cNvPr>
          <p:cNvCxnSpPr/>
          <p:nvPr/>
        </p:nvCxnSpPr>
        <p:spPr>
          <a:xfrm>
            <a:off x="8753383" y="3676837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5250289-5B13-4C81-A478-5E94D823D1BA}"/>
              </a:ext>
            </a:extLst>
          </p:cNvPr>
          <p:cNvSpPr txBox="1"/>
          <p:nvPr/>
        </p:nvSpPr>
        <p:spPr>
          <a:xfrm>
            <a:off x="5517430" y="3479296"/>
            <a:ext cx="5271939" cy="1723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this strategy to nuclear momentum distributions using local density approximation (LDA)!</a:t>
            </a:r>
          </a:p>
          <a:p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BBB86-EB30-4202-8C01-E379596D0D77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BBB86-EB30-4202-8C01-E379596D0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C6EB421-4587-4CCB-B699-44225F813F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2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data</a:t>
            </a:r>
            <a:r>
              <a:rPr lang="en-US" sz="2200" baseline="30000" dirty="0"/>
              <a:t>1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 calculation)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blipFill>
                <a:blip r:embed="rId4"/>
                <a:stretch>
                  <a:fillRect l="-552" t="-1695" r="-276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841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CF66A66-A8BB-064F-83CC-E4EB12C118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208" y="1391542"/>
                <a:ext cx="1079022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200" dirty="0"/>
                  <a:t>: High-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200" dirty="0"/>
                  <a:t> dependence from universal function</a:t>
                </a:r>
                <a:r>
                  <a:rPr lang="en-US" sz="22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 fixed by 2-body and insensitive to nucleus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CF66A66-A8BB-064F-83CC-E4EB12C11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08" y="1391542"/>
                <a:ext cx="10790220" cy="4351338"/>
              </a:xfrm>
              <a:prstGeom prst="rect">
                <a:avLst/>
              </a:prstGeom>
              <a:blipFill>
                <a:blip r:embed="rId3"/>
                <a:stretch>
                  <a:fillRect l="-706"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blipFill>
                <a:blip r:embed="rId5"/>
                <a:stretch>
                  <a:fillRect l="-552" t="-1695" r="-276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78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172B3-6C60-C842-92CA-8ED59E33F65C}"/>
              </a:ext>
            </a:extLst>
          </p:cNvPr>
          <p:cNvSpPr txBox="1"/>
          <p:nvPr/>
        </p:nvSpPr>
        <p:spPr>
          <a:xfrm>
            <a:off x="2847077" y="3696362"/>
            <a:ext cx="6567012" cy="8309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RG works well with simple approximations and is systematically improvable!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blipFill>
                <a:blip r:embed="rId4"/>
                <a:stretch>
                  <a:fillRect l="-552" t="-1695" r="-276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76EC457-4161-C448-994D-3CC0C72D05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208" y="1391542"/>
                <a:ext cx="1079022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200" dirty="0"/>
                  <a:t>: High-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200" dirty="0"/>
                  <a:t> dependence from universal function</a:t>
                </a:r>
                <a:r>
                  <a:rPr lang="en-US" sz="22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 fixed by 2-body and insensitive to nucleus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76EC457-4161-C448-994D-3CC0C72D0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08" y="1391542"/>
                <a:ext cx="10790220" cy="4351338"/>
              </a:xfrm>
              <a:prstGeom prst="rect">
                <a:avLst/>
              </a:prstGeom>
              <a:blipFill>
                <a:blip r:embed="rId5"/>
                <a:stretch>
                  <a:fillRect l="-706"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410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at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400" b="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400" dirty="0"/>
                  <a:t> is the single-nucleon probability distribution in nucleus 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245" t="-1166" r="-2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APS DNP 2021 Meeting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CDEA4-F1AE-4B94-9D25-25DCE9686CD6}"/>
              </a:ext>
            </a:extLst>
          </p:cNvPr>
          <p:cNvSpPr txBox="1"/>
          <p:nvPr/>
        </p:nvSpPr>
        <p:spPr>
          <a:xfrm>
            <a:off x="-1" y="5663852"/>
            <a:ext cx="4536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4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Ratio of per-nucleon electron scattering cross section of nucleus A to that of deuterium, where the red line indicates a constant fit. Figure from B.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354 (2019).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5ADC1-D49C-E247-8596-4E69B8E65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2222"/>
            <a:ext cx="5340803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/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blipFill>
                <a:blip r:embed="rId5"/>
                <a:stretch>
                  <a:fillRect l="-10256" r="-5128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FC34B-6720-154F-A1D7-63E06D35386B}"/>
              </a:ext>
            </a:extLst>
          </p:cNvPr>
          <p:cNvCxnSpPr>
            <a:cxnSpLocks/>
          </p:cNvCxnSpPr>
          <p:nvPr/>
        </p:nvCxnSpPr>
        <p:spPr>
          <a:xfrm flipV="1">
            <a:off x="3800104" y="2612572"/>
            <a:ext cx="736270" cy="10739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Motivation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7452DF-4AA0-4D39-90B6-4FC6D8911A33}"/>
              </a:ext>
            </a:extLst>
          </p:cNvPr>
          <p:cNvSpPr/>
          <p:nvPr/>
        </p:nvSpPr>
        <p:spPr>
          <a:xfrm>
            <a:off x="10886159" y="3345518"/>
            <a:ext cx="1234048" cy="489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FF64D8-5F78-468D-9D0A-3889AA23C2A1}"/>
              </a:ext>
            </a:extLst>
          </p:cNvPr>
          <p:cNvSpPr/>
          <p:nvPr/>
        </p:nvSpPr>
        <p:spPr>
          <a:xfrm>
            <a:off x="10941851" y="2598792"/>
            <a:ext cx="1234048" cy="489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947AD9-CEFF-4588-BADC-5B6DE5FB5086}"/>
              </a:ext>
            </a:extLst>
          </p:cNvPr>
          <p:cNvSpPr/>
          <p:nvPr/>
        </p:nvSpPr>
        <p:spPr>
          <a:xfrm>
            <a:off x="8495930" y="2273569"/>
            <a:ext cx="1234048" cy="489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520CBBC-A0F7-4076-AB99-0F768639D57B}"/>
              </a:ext>
            </a:extLst>
          </p:cNvPr>
          <p:cNvSpPr/>
          <p:nvPr/>
        </p:nvSpPr>
        <p:spPr>
          <a:xfrm>
            <a:off x="6998492" y="5526887"/>
            <a:ext cx="2252593" cy="265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5FD4F9-11FB-4391-ACFF-6CA718E1DCBF}"/>
              </a:ext>
            </a:extLst>
          </p:cNvPr>
          <p:cNvSpPr/>
          <p:nvPr/>
        </p:nvSpPr>
        <p:spPr>
          <a:xfrm>
            <a:off x="5314475" y="5615172"/>
            <a:ext cx="2252593" cy="265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79F7FA1-19CB-4316-9964-8F0B1B14D66F}"/>
              </a:ext>
            </a:extLst>
          </p:cNvPr>
          <p:cNvSpPr/>
          <p:nvPr/>
        </p:nvSpPr>
        <p:spPr>
          <a:xfrm>
            <a:off x="9094387" y="7122454"/>
            <a:ext cx="2252593" cy="265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F27D95-8503-46DA-947D-3D3653A7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C0DF36A-00A4-4D21-85DA-6ECEE64BC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APS DNP 2021 Meeting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71C235C-6EB9-4851-8A30-E773FBEC9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3219D33-8280-4E1D-AFC1-209474D4C01E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800A4FD-5032-42D4-A6B7-DEC5EF4E3229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C8AFF3C-0FAD-42DC-98F7-C3E5FC02FA5E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424D64B-058B-4477-B844-C43C685E68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001C466-6C84-40BC-951A-E140A8E458DB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B4CBD54-1386-4534-80A4-6D1FF7E1F3BF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D03A78C-A3CC-4FCB-9639-54CD7AAD0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134C10-F6D8-4422-BD77-681935A05550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CBF8D4-A50C-465C-B76B-363EE07D9008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441A96-D6FF-42D0-8925-3F202969B9E2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243D920-3414-4631-876D-30BF4EC44489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5A5B253-7CF5-4199-BF10-28D39C7AE75F}"/>
              </a:ext>
            </a:extLst>
          </p:cNvPr>
          <p:cNvSpPr/>
          <p:nvPr/>
        </p:nvSpPr>
        <p:spPr>
          <a:xfrm>
            <a:off x="8362950" y="5406501"/>
            <a:ext cx="380630" cy="1379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EE92E74-7B81-4A86-B270-B59B1A17B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842" y="4062776"/>
            <a:ext cx="3341351" cy="2416838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D4E3583-BB98-4E8D-8897-721859F6192B}"/>
              </a:ext>
            </a:extLst>
          </p:cNvPr>
          <p:cNvSpPr txBox="1">
            <a:spLocks/>
          </p:cNvSpPr>
          <p:nvPr/>
        </p:nvSpPr>
        <p:spPr>
          <a:xfrm>
            <a:off x="292963" y="1834503"/>
            <a:ext cx="820296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/>
              <a:t>Recent experiments have been able to isolate processes where short-range correlation (SRC) physics is dominant and well accounted for by SRC phenomenology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SRC physics at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SRC pairs are components in the nuclear wave function with relative momenta above the Fermi momentum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71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at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400" b="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400" dirty="0"/>
                  <a:t> is the single-nucleon probability distribution in nucleus A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values from experiment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LCA calculations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4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245" t="-1166" r="-2282" b="-1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APS DNP 2021 Meeting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8221233" y="0"/>
            <a:ext cx="397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Chabanat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Nucl. Phys.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635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231 (1998)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Decharge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1568 (1980)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EE18D50-48FA-EF43-BF16-7804DC4AB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3" y="1400515"/>
            <a:ext cx="4504263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/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(SLy4 in red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Gogny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blue) 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blipFill>
                <a:blip r:embed="rId5"/>
                <a:stretch>
                  <a:fillRect l="-647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8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249229" cy="3786943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0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 (pp are spin singlets)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6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1A22809-2CF3-49C1-8FE5-E63D0B1B7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793D3E3-C7B2-47DA-B9FB-DE85F359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EFC8E7-2541-48A3-9FC0-B510A5FD86D1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pn</a:t>
            </a:r>
            <a:r>
              <a:rPr lang="en-US" dirty="0"/>
              <a:t> dominance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2713C1-C2EB-48C9-8D10-34C6D732BF2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2D56E1-DF6E-4273-937E-693B3FC2119F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FCBE57-2C11-4A20-9220-00A883651C68}"/>
              </a:ext>
            </a:extLst>
          </p:cNvPr>
          <p:cNvSpPr txBox="1">
            <a:spLocks/>
          </p:cNvSpPr>
          <p:nvPr/>
        </p:nvSpPr>
        <p:spPr>
          <a:xfrm>
            <a:off x="8691238" y="2302299"/>
            <a:ext cx="3320249" cy="4419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At </a:t>
            </a:r>
            <a:r>
              <a:rPr lang="en-US" sz="2000" dirty="0">
                <a:cs typeface="Arial" panose="020B0604020202020204" pitchFamily="34" charset="0"/>
              </a:rPr>
              <a:t>low RG resolution</a:t>
            </a: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, SRCs are suppressed in the wave function and shifted into the operator</a:t>
            </a:r>
          </a:p>
          <a:p>
            <a:pPr lvl="0">
              <a:defRPr/>
            </a:pP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Physics is established in the 2-body system – </a:t>
            </a:r>
            <a:r>
              <a:rPr 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can apply to any nucleus!</a:t>
            </a:r>
            <a:endParaRPr lang="en-US" sz="2000" dirty="0">
              <a:solidFill>
                <a:srgbClr val="C00000"/>
              </a:solidFill>
            </a:endParaRP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000" dirty="0"/>
              <a:t>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BBA70E-7B80-4362-A086-F61E0CC8AB43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39987C-3D76-4F32-84BF-F0C74C47E6ED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BE4E83-F46B-40CC-A789-EC5F010CD017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7B237D-8BA3-454E-8541-5B78D34A3619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73FA58-520B-486A-823C-23ECAE55070A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347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73FA58-520B-486A-823C-23ECAE550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34780" cy="584775"/>
              </a:xfrm>
              <a:prstGeom prst="rect">
                <a:avLst/>
              </a:prstGeom>
              <a:blipFill>
                <a:blip r:embed="rId5"/>
                <a:stretch>
                  <a:fillRect l="-535"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678C984-5C0E-4E49-B052-23C408395A20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5258E-3FD5-43C5-BC9A-99C8F589A589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026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</a:t>
                </a:r>
                <a:r>
                  <a:rPr lang="en-US" dirty="0" err="1">
                    <a:solidFill>
                      <a:schemeClr val="tx1"/>
                    </a:solidFill>
                  </a:rPr>
                  <a:t>pn</a:t>
                </a:r>
                <a:r>
                  <a:rPr lang="en-US" dirty="0">
                    <a:solidFill>
                      <a:schemeClr val="tx1"/>
                    </a:solidFill>
                  </a:rPr>
                  <a:t>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</a:t>
                </a:r>
                <a:r>
                  <a:rPr lang="en-US" dirty="0" err="1"/>
                  <a:t>pn</a:t>
                </a:r>
                <a:r>
                  <a:rPr lang="en-US" dirty="0"/>
                  <a:t>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pn</a:t>
            </a:r>
            <a:r>
              <a:rPr lang="en-US" dirty="0"/>
              <a:t>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176963"/>
                <a:ext cx="495444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8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5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LDA</a:t>
                </a:r>
                <a:r>
                  <a:rPr lang="en-US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5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5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76963"/>
                <a:ext cx="4954442" cy="553998"/>
              </a:xfrm>
              <a:prstGeom prst="rect">
                <a:avLst/>
              </a:prstGeom>
              <a:blipFill>
                <a:blip r:embed="rId5"/>
                <a:stretch>
                  <a:fillRect l="-51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6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6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6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566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31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6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6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6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Currently working on SRG-evolving spectroscopic factors for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reactions</a:t>
                </a:r>
              </a:p>
              <a:p>
                <a:r>
                  <a:rPr lang="en-US" sz="2600" dirty="0">
                    <a:cs typeface="Arial" panose="020B0604020202020204" pitchFamily="34" charset="0"/>
                  </a:rPr>
                  <a:t>Note, spectroscopic factors are scale/scheme dependent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566" t="-2332" r="-2013" b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APS DNP 2021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936" y="409511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4748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At low renormalization group (RG) resolution, simple approximations to SRC physics work and are systematically improvable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/>
                  <a:t>Results suggest that we can analyze high-energy nuclear reactions using low RG resolution structure (e.g., shell model) and consistently evolved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Matching resolution scale between structure and reactions is crucial!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Ongoing work: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Extend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knockout cross sections and test scale/scheme dependence of extracted properties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Investigate impact of various corrections: 3-body terms, final state interactions, etc.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Apply to more complicated knock-out reactions (SRG with optical potentials)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Implement uncertainty quantification in low RG resolution calculations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53" t="-1163" b="-7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</p:spTree>
    <p:extLst>
      <p:ext uri="{BB962C8B-B14F-4D97-AF65-F5344CB8AC3E}">
        <p14:creationId xmlns:p14="http://schemas.microsoft.com/office/powerpoint/2010/main" val="3700205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52DAE-8DC0-6749-846B-A3842427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9" y="1600200"/>
            <a:ext cx="3559324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CBC2-D684-E54E-9100-EBFEF3BE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79" y="1600200"/>
            <a:ext cx="3600450" cy="3200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SRG decoupling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>
                    <a:cs typeface="Arial" panose="020B0604020202020204" pitchFamily="34" charset="0"/>
                  </a:rPr>
                  <a:t>Evolve operators to low RG resolution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rgbClr val="C00000"/>
                  </a:solidFill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altLang="en-US" sz="2600" dirty="0">
                  <a:solidFill>
                    <a:srgbClr val="C00000"/>
                  </a:solidFill>
                  <a:cs typeface="Arial" panose="020B0604020202020204" pitchFamily="34" charset="0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altLang="en-US" sz="2600" dirty="0"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600" i="1"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6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unitary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  <a:blipFill>
                <a:blip r:embed="rId3"/>
                <a:stretch>
                  <a:fillRect l="-2370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0BEE4DF-D326-47B8-8C8A-A16243FC5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36" y="1690688"/>
            <a:ext cx="6984127" cy="332698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EB458-08A8-4A67-A6DF-74E2B17A5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59709-938F-4D3F-B90B-C23E69FBCECD}"/>
              </a:ext>
            </a:extLst>
          </p:cNvPr>
          <p:cNvSpPr txBox="1"/>
          <p:nvPr/>
        </p:nvSpPr>
        <p:spPr>
          <a:xfrm>
            <a:off x="5685221" y="501767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406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Motivation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9B0A8-4217-4ADF-88ED-4DAEDFEE6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27FBCB-EBB5-4F55-B02B-00C1796D2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706FAC-0C3C-4F74-B1DA-9200450A14F3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ACA173-ECD2-4C4F-A676-7CA966D73397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99D78D-1E45-48E5-9818-5A688A828B9A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123B21-FB28-470C-AB2E-D7DEDE6D6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18DC32-9233-4F75-9587-D82B38C8A499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49AFEA-A3E7-40E8-9C14-2C1CBFEE0971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D364BFE-AEB0-4ADD-AF00-5F52015DF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35C4B3E-824C-4738-9D47-36969E0D28A0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B4E408F-8BCD-4388-A087-A0509F43A354}"/>
              </a:ext>
            </a:extLst>
          </p:cNvPr>
          <p:cNvSpPr txBox="1">
            <a:spLocks/>
          </p:cNvSpPr>
          <p:nvPr/>
        </p:nvSpPr>
        <p:spPr>
          <a:xfrm>
            <a:off x="292963" y="1834503"/>
            <a:ext cx="820296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/>
              <a:t>Recent experiments have been able to isolate processes where short-range correlation (SRC) physics is dominant and well accounted for by SRC phenomenology</a:t>
            </a:r>
          </a:p>
          <a:p>
            <a:pPr>
              <a:lnSpc>
                <a:spcPct val="110000"/>
              </a:lnSpc>
              <a:defRPr/>
            </a:pPr>
            <a:r>
              <a:rPr lang="en-US" sz="2400" dirty="0"/>
              <a:t>SRC physics at </a:t>
            </a:r>
            <a:r>
              <a:rPr lang="en-US" sz="2400" dirty="0">
                <a:solidFill>
                  <a:srgbClr val="C00000"/>
                </a:solidFill>
              </a:rPr>
              <a:t>low RG resolution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The SRC </a:t>
            </a:r>
            <a:r>
              <a:rPr lang="en-US" sz="2000" i="1" dirty="0">
                <a:solidFill>
                  <a:srgbClr val="C00000"/>
                </a:solidFill>
              </a:rPr>
              <a:t>physics</a:t>
            </a:r>
            <a:r>
              <a:rPr lang="en-US" sz="2000" dirty="0">
                <a:solidFill>
                  <a:srgbClr val="C00000"/>
                </a:solidFill>
              </a:rPr>
              <a:t> is shifted into the reaction operators from the nuclear wave function (which becomes soft)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Operators do not become hard, which simplifies calculations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61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SRG decoupling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>
                    <a:cs typeface="Arial" panose="020B0604020202020204" pitchFamily="34" charset="0"/>
                  </a:rPr>
                  <a:t>Evolve operators to low RG resolution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altLang="en-US" sz="26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altLang="en-US" sz="26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6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6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unitary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r>
                  <a:rPr lang="en-US" altLang="en-US" sz="2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describes the decoupling scale of the RG evolved operator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  <a:blipFill>
                <a:blip r:embed="rId3"/>
                <a:stretch>
                  <a:fillRect l="-2370" t="-1261" b="-9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12CF15-B58B-456E-B1D7-D5C20A8DF8F9}"/>
              </a:ext>
            </a:extLst>
          </p:cNvPr>
          <p:cNvSpPr txBox="1"/>
          <p:nvPr/>
        </p:nvSpPr>
        <p:spPr>
          <a:xfrm>
            <a:off x="5685221" y="501767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0BEE4DF-D326-47B8-8C8A-A16243FC5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36" y="1690688"/>
            <a:ext cx="6984127" cy="332698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EB458-08A8-4A67-A6DF-74E2B17A5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17912E-B4D4-4E4F-99A1-D80627027677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106639-5743-4336-B6ED-2625C4F8D655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S-state and D-state contributions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31ED25F-28BD-874E-A8AC-F177F48F6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3" y="1585912"/>
            <a:ext cx="5373085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C0BFC0-5875-BD41-A4AB-01B696F92858}"/>
                  </a:ext>
                </a:extLst>
              </p:cNvPr>
              <p:cNvSpPr txBox="1"/>
              <p:nvPr/>
            </p:nvSpPr>
            <p:spPr>
              <a:xfrm>
                <a:off x="6096000" y="1997839"/>
                <a:ext cx="5461591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Percentage contributions from each channel to the matrix element of the momentum distribution in the deuteron at several relative momentum values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AV18 (left bar at each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l-G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value) and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Gezerlis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000" baseline="30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(right bar) potentials. We compare unevolved and SRG-evolved (both wave function and operator, so the net matrix element is unchanged) results 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20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endParaRPr lang="en-US" sz="20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C0BFC0-5875-BD41-A4AB-01B696F92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97839"/>
                <a:ext cx="5461591" cy="2862322"/>
              </a:xfrm>
              <a:prstGeom prst="rect">
                <a:avLst/>
              </a:prstGeom>
              <a:blipFill>
                <a:blip r:embed="rId3"/>
                <a:stretch>
                  <a:fillRect l="-1160" t="-1327" b="-3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482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Content Placeholder 6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586B86E6-B459-EF4E-A08E-E3D20B09C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77" y="1690688"/>
            <a:ext cx="4819586" cy="4572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240BD19-E259-CF48-9511-194C80BE2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863" y="1690688"/>
            <a:ext cx="711013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14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ECE9C7-FBB0-B54D-8E92-C3BC6CA96E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600" dirty="0">
                    <a:solidFill>
                      <a:srgbClr val="002060"/>
                    </a:solidFill>
                  </a:rPr>
                  <a:t>SRG </a:t>
                </a:r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</a:rPr>
                  <a:t> dependence in momentum distributions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ECE9C7-FBB0-B54D-8E92-C3BC6CA96E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F491FE70-E21F-D84F-ABD2-049D3BD92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337625" cy="4114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C677428B-BB61-7647-B257-E0EB394AA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43376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9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Motivation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63" y="1834503"/>
            <a:ext cx="8202967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Recent experiments have been able to isolate processes where short-range correlation (SRC) physics is dominant and well accounted for by SRC phenomenology</a:t>
            </a:r>
          </a:p>
          <a:p>
            <a:pPr>
              <a:lnSpc>
                <a:spcPct val="110000"/>
              </a:lnSpc>
              <a:defRPr/>
            </a:pPr>
            <a:r>
              <a:rPr lang="en-US" sz="2400" dirty="0"/>
              <a:t>SRC physics at </a:t>
            </a:r>
            <a:r>
              <a:rPr lang="en-US" sz="2400" dirty="0">
                <a:solidFill>
                  <a:srgbClr val="C00000"/>
                </a:solidFill>
              </a:rPr>
              <a:t>low RG resolution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/>
              <a:t>The SRC </a:t>
            </a:r>
            <a:r>
              <a:rPr lang="en-US" sz="2000" i="1" dirty="0"/>
              <a:t>physics</a:t>
            </a:r>
            <a:r>
              <a:rPr lang="en-US" sz="2000" dirty="0"/>
              <a:t> is shifted into the reaction operators from the nuclear wave function (which becomes soft)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/>
              <a:t>Operators do not become hard, which simplifies calculations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Same observables but different physical interpretation!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9B0A8-4217-4ADF-88ED-4DAEDFEE6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27FBCB-EBB5-4F55-B02B-00C1796D2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706FAC-0C3C-4F74-B1DA-9200450A14F3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ACA173-ECD2-4C4F-A676-7CA966D73397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99D78D-1E45-48E5-9818-5A688A828B9A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123B21-FB28-470C-AB2E-D7DEDE6D6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18DC32-9233-4F75-9587-D82B38C8A499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49AFEA-A3E7-40E8-9C14-2C1CBFEE0971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D364BFE-AEB0-4ADD-AF00-5F52015DF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35C4B3E-824C-4738-9D47-36969E0D28A0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33949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 (SRG)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7537" y="1829877"/>
                <a:ext cx="4297680" cy="435254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AV18 wave function has significant SRC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latin typeface="Arial" panose="020B0604020202020204" pitchFamily="34" charset="0"/>
                  </a:rPr>
                  <a:t>What happens to the</a:t>
                </a:r>
                <a:r>
                  <a:rPr lang="en-US" sz="2400" dirty="0"/>
                  <a:t> wave function at low RG resolution?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</a:rPr>
                  <a:t>Use SRG to unitarily evolve to low RG resolution 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</a:rPr>
                  <a:t> gives the decoupling scale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537" y="1829877"/>
                <a:ext cx="4297680" cy="4352544"/>
              </a:xfrm>
              <a:blipFill>
                <a:blip r:embed="rId4"/>
                <a:stretch>
                  <a:fillRect l="-2065" t="-1166" r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 (SRG)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dirty="0"/>
              <a:t>Soft wave functions at low RG resolution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Where does the SRC physics go?</a:t>
            </a:r>
          </a:p>
          <a:p>
            <a:pPr>
              <a:lnSpc>
                <a:spcPct val="100000"/>
              </a:lnSpc>
            </a:pPr>
            <a:endParaRPr lang="en-US" sz="2600" dirty="0"/>
          </a:p>
          <a:p>
            <a:pPr marL="0" indent="0" algn="ctr">
              <a:lnSpc>
                <a:spcPct val="100000"/>
              </a:lnSpc>
              <a:buNone/>
            </a:pP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</p:spTree>
    <p:extLst>
      <p:ext uri="{BB962C8B-B14F-4D97-AF65-F5344CB8AC3E}">
        <p14:creationId xmlns:p14="http://schemas.microsoft.com/office/powerpoint/2010/main" val="36429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Where does the SRC physics go?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400" dirty="0"/>
              </a:p>
              <a:p>
                <a:pPr>
                  <a:lnSpc>
                    <a:spcPct val="100000"/>
                  </a:lnSpc>
                </a:pPr>
                <a:r>
                  <a:rPr lang="en-US" sz="2600" dirty="0"/>
                  <a:t>Apply SRG transformations to momentum distribution operator</a:t>
                </a:r>
              </a:p>
              <a:p>
                <a:pPr>
                  <a:lnSpc>
                    <a:spcPct val="100000"/>
                  </a:lnSpc>
                </a:pPr>
                <a:endParaRPr lang="en-US" sz="1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163" b="-42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</p:spTree>
    <p:extLst>
      <p:ext uri="{BB962C8B-B14F-4D97-AF65-F5344CB8AC3E}">
        <p14:creationId xmlns:p14="http://schemas.microsoft.com/office/powerpoint/2010/main" val="2198677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3326</TotalTime>
  <Words>3208</Words>
  <Application>Microsoft Macintosh PowerPoint</Application>
  <PresentationFormat>Widescreen</PresentationFormat>
  <Paragraphs>370</Paragraphs>
  <Slides>33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Cambria Math</vt:lpstr>
      <vt:lpstr>1_Office Theme</vt:lpstr>
      <vt:lpstr>Office Theme</vt:lpstr>
      <vt:lpstr>Short-range correlation physics at low renormalization group (RG) resolution</vt:lpstr>
      <vt:lpstr>Motivation</vt:lpstr>
      <vt:lpstr>Motivation</vt:lpstr>
      <vt:lpstr>Motivation</vt:lpstr>
      <vt:lpstr>Similarity Renormalization Group (SRG)</vt:lpstr>
      <vt:lpstr>Similarity Renormalization Group (SRG)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Proton momentum distributions</vt:lpstr>
      <vt:lpstr>Proton momentum distributions</vt:lpstr>
      <vt:lpstr>Proton momentum distributions</vt:lpstr>
      <vt:lpstr>SRC scaling factors</vt:lpstr>
      <vt:lpstr>SRC scaling factors</vt:lpstr>
      <vt:lpstr>SRC phenomenology</vt:lpstr>
      <vt:lpstr>SRC phenomenology</vt:lpstr>
      <vt:lpstr>SRC phenomenology</vt:lpstr>
      <vt:lpstr>Other exclusive knockout reactions</vt:lpstr>
      <vt:lpstr>Other exclusive knockout reactions</vt:lpstr>
      <vt:lpstr>Summary and outlook</vt:lpstr>
      <vt:lpstr>Extras</vt:lpstr>
      <vt:lpstr>Extras</vt:lpstr>
      <vt:lpstr>SRG decoupling</vt:lpstr>
      <vt:lpstr>SRG decoupling</vt:lpstr>
      <vt:lpstr>S-state and D-state contributions</vt:lpstr>
      <vt:lpstr>Factorization</vt:lpstr>
      <vt:lpstr>SRG λ dependence in momentum distributions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146</cp:revision>
  <dcterms:created xsi:type="dcterms:W3CDTF">2021-04-13T22:10:52Z</dcterms:created>
  <dcterms:modified xsi:type="dcterms:W3CDTF">2021-10-12T17:43:05Z</dcterms:modified>
</cp:coreProperties>
</file>